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  <p:sldMasterId id="2147484755" r:id="rId6"/>
    <p:sldMasterId id="2147484771" r:id="rId7"/>
  </p:sldMasterIdLst>
  <p:notesMasterIdLst>
    <p:notesMasterId r:id="rId23"/>
  </p:notesMasterIdLst>
  <p:handoutMasterIdLst>
    <p:handoutMasterId r:id="rId24"/>
  </p:handoutMasterIdLst>
  <p:sldIdLst>
    <p:sldId id="1843" r:id="rId8"/>
    <p:sldId id="2210" r:id="rId9"/>
    <p:sldId id="1860" r:id="rId10"/>
    <p:sldId id="2211" r:id="rId11"/>
    <p:sldId id="2212" r:id="rId12"/>
    <p:sldId id="2213" r:id="rId13"/>
    <p:sldId id="2214" r:id="rId14"/>
    <p:sldId id="1847" r:id="rId15"/>
    <p:sldId id="2215" r:id="rId16"/>
    <p:sldId id="2217" r:id="rId17"/>
    <p:sldId id="2216" r:id="rId18"/>
    <p:sldId id="2218" r:id="rId19"/>
    <p:sldId id="2220" r:id="rId20"/>
    <p:sldId id="2219" r:id="rId21"/>
    <p:sldId id="2209" r:id="rId2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Laura Wolf" initials="LW" lastIdx="1" clrIdx="4">
    <p:extLst>
      <p:ext uri="{19B8F6BF-5375-455C-9EA6-DF929625EA0E}">
        <p15:presenceInfo xmlns:p15="http://schemas.microsoft.com/office/powerpoint/2012/main" userId="S::lawolf@microsoft.com::600fe646-3348-4154-9ea4-b3afa39e33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732"/>
    <a:srgbClr val="1C1E1F"/>
    <a:srgbClr val="2D2F31"/>
    <a:srgbClr val="AB2400"/>
    <a:srgbClr val="D2D2D2"/>
    <a:srgbClr val="005291"/>
    <a:srgbClr val="737373"/>
    <a:srgbClr val="008272"/>
    <a:srgbClr val="004B5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0" autoAdjust="0"/>
    <p:restoredTop sz="74785" autoAdjust="0"/>
  </p:normalViewPr>
  <p:slideViewPr>
    <p:cSldViewPr snapToGrid="0">
      <p:cViewPr varScale="1">
        <p:scale>
          <a:sx n="78" d="100"/>
          <a:sy n="78" d="100"/>
        </p:scale>
        <p:origin x="636" y="60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34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Rayner" userId="2a90c881cfb7e9fb" providerId="LiveId" clId="{456BC9D7-8F1F-416D-BDA5-4B2E9FD7CC36}"/>
    <pc:docChg chg="mod modSld">
      <pc:chgData name="Thomas Rayner" userId="2a90c881cfb7e9fb" providerId="LiveId" clId="{456BC9D7-8F1F-416D-BDA5-4B2E9FD7CC36}" dt="2020-04-03T03:13:39.688" v="2"/>
      <pc:docMkLst>
        <pc:docMk/>
      </pc:docMkLst>
      <pc:sldChg chg="modTransition">
        <pc:chgData name="Thomas Rayner" userId="2a90c881cfb7e9fb" providerId="LiveId" clId="{456BC9D7-8F1F-416D-BDA5-4B2E9FD7CC36}" dt="2020-04-03T03:13:39.688" v="2"/>
        <pc:sldMkLst>
          <pc:docMk/>
          <pc:sldMk cId="2799774971" sldId="1843"/>
        </pc:sldMkLst>
      </pc:sldChg>
      <pc:sldChg chg="modTransition">
        <pc:chgData name="Thomas Rayner" userId="2a90c881cfb7e9fb" providerId="LiveId" clId="{456BC9D7-8F1F-416D-BDA5-4B2E9FD7CC36}" dt="2020-04-03T03:13:39.688" v="2"/>
        <pc:sldMkLst>
          <pc:docMk/>
          <pc:sldMk cId="1558693425" sldId="1847"/>
        </pc:sldMkLst>
      </pc:sldChg>
      <pc:sldChg chg="modTransition">
        <pc:chgData name="Thomas Rayner" userId="2a90c881cfb7e9fb" providerId="LiveId" clId="{456BC9D7-8F1F-416D-BDA5-4B2E9FD7CC36}" dt="2020-04-03T03:13:39.688" v="2"/>
        <pc:sldMkLst>
          <pc:docMk/>
          <pc:sldMk cId="3163452924" sldId="1860"/>
        </pc:sldMkLst>
      </pc:sldChg>
      <pc:sldChg chg="modTransition">
        <pc:chgData name="Thomas Rayner" userId="2a90c881cfb7e9fb" providerId="LiveId" clId="{456BC9D7-8F1F-416D-BDA5-4B2E9FD7CC36}" dt="2020-04-03T03:13:39.688" v="2"/>
        <pc:sldMkLst>
          <pc:docMk/>
          <pc:sldMk cId="3723267381" sldId="2209"/>
        </pc:sldMkLst>
      </pc:sldChg>
      <pc:sldChg chg="modTransition">
        <pc:chgData name="Thomas Rayner" userId="2a90c881cfb7e9fb" providerId="LiveId" clId="{456BC9D7-8F1F-416D-BDA5-4B2E9FD7CC36}" dt="2020-04-03T03:13:39.688" v="2"/>
        <pc:sldMkLst>
          <pc:docMk/>
          <pc:sldMk cId="1943774173" sldId="2210"/>
        </pc:sldMkLst>
      </pc:sldChg>
      <pc:sldChg chg="modTransition">
        <pc:chgData name="Thomas Rayner" userId="2a90c881cfb7e9fb" providerId="LiveId" clId="{456BC9D7-8F1F-416D-BDA5-4B2E9FD7CC36}" dt="2020-04-03T03:13:39.688" v="2"/>
        <pc:sldMkLst>
          <pc:docMk/>
          <pc:sldMk cId="1253735815" sldId="2211"/>
        </pc:sldMkLst>
      </pc:sldChg>
      <pc:sldChg chg="modTransition">
        <pc:chgData name="Thomas Rayner" userId="2a90c881cfb7e9fb" providerId="LiveId" clId="{456BC9D7-8F1F-416D-BDA5-4B2E9FD7CC36}" dt="2020-04-03T03:13:39.688" v="2"/>
        <pc:sldMkLst>
          <pc:docMk/>
          <pc:sldMk cId="2038866258" sldId="2212"/>
        </pc:sldMkLst>
      </pc:sldChg>
      <pc:sldChg chg="modTransition">
        <pc:chgData name="Thomas Rayner" userId="2a90c881cfb7e9fb" providerId="LiveId" clId="{456BC9D7-8F1F-416D-BDA5-4B2E9FD7CC36}" dt="2020-04-03T03:13:39.688" v="2"/>
        <pc:sldMkLst>
          <pc:docMk/>
          <pc:sldMk cId="1825762058" sldId="2213"/>
        </pc:sldMkLst>
      </pc:sldChg>
      <pc:sldChg chg="modTransition">
        <pc:chgData name="Thomas Rayner" userId="2a90c881cfb7e9fb" providerId="LiveId" clId="{456BC9D7-8F1F-416D-BDA5-4B2E9FD7CC36}" dt="2020-04-03T03:13:39.688" v="2"/>
        <pc:sldMkLst>
          <pc:docMk/>
          <pc:sldMk cId="847233000" sldId="2214"/>
        </pc:sldMkLst>
      </pc:sldChg>
      <pc:sldChg chg="modTransition">
        <pc:chgData name="Thomas Rayner" userId="2a90c881cfb7e9fb" providerId="LiveId" clId="{456BC9D7-8F1F-416D-BDA5-4B2E9FD7CC36}" dt="2020-04-03T03:13:39.688" v="2"/>
        <pc:sldMkLst>
          <pc:docMk/>
          <pc:sldMk cId="3911868237" sldId="2215"/>
        </pc:sldMkLst>
      </pc:sldChg>
      <pc:sldChg chg="modTransition">
        <pc:chgData name="Thomas Rayner" userId="2a90c881cfb7e9fb" providerId="LiveId" clId="{456BC9D7-8F1F-416D-BDA5-4B2E9FD7CC36}" dt="2020-04-03T03:13:39.688" v="2"/>
        <pc:sldMkLst>
          <pc:docMk/>
          <pc:sldMk cId="2695510464" sldId="2216"/>
        </pc:sldMkLst>
      </pc:sldChg>
      <pc:sldChg chg="modTransition">
        <pc:chgData name="Thomas Rayner" userId="2a90c881cfb7e9fb" providerId="LiveId" clId="{456BC9D7-8F1F-416D-BDA5-4B2E9FD7CC36}" dt="2020-04-03T03:13:39.688" v="2"/>
        <pc:sldMkLst>
          <pc:docMk/>
          <pc:sldMk cId="2886962743" sldId="2217"/>
        </pc:sldMkLst>
      </pc:sldChg>
      <pc:sldChg chg="modTransition">
        <pc:chgData name="Thomas Rayner" userId="2a90c881cfb7e9fb" providerId="LiveId" clId="{456BC9D7-8F1F-416D-BDA5-4B2E9FD7CC36}" dt="2020-04-03T03:13:39.688" v="2"/>
        <pc:sldMkLst>
          <pc:docMk/>
          <pc:sldMk cId="1984777823" sldId="2218"/>
        </pc:sldMkLst>
      </pc:sldChg>
      <pc:sldChg chg="modTransition">
        <pc:chgData name="Thomas Rayner" userId="2a90c881cfb7e9fb" providerId="LiveId" clId="{456BC9D7-8F1F-416D-BDA5-4B2E9FD7CC36}" dt="2020-04-03T03:13:39.688" v="2"/>
        <pc:sldMkLst>
          <pc:docMk/>
          <pc:sldMk cId="3715290811" sldId="2219"/>
        </pc:sldMkLst>
      </pc:sldChg>
      <pc:sldChg chg="modTransition">
        <pc:chgData name="Thomas Rayner" userId="2a90c881cfb7e9fb" providerId="LiveId" clId="{456BC9D7-8F1F-416D-BDA5-4B2E9FD7CC36}" dt="2020-04-03T03:13:39.688" v="2"/>
        <pc:sldMkLst>
          <pc:docMk/>
          <pc:sldMk cId="3940459492" sldId="222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4/2/2020 8:12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4/2/2020 8:12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4/2/2020 8:12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98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326DE0-BACA-4EA0-B73F-CC7DC1D7F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468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800" dirty="0"/>
              <a:t>Text editor by Microsoft</a:t>
            </a:r>
          </a:p>
          <a:p>
            <a:pPr marL="171450" indent="-171450">
              <a:buFontTx/>
              <a:buChar char="-"/>
            </a:pPr>
            <a:r>
              <a:rPr lang="en-US" sz="800" dirty="0"/>
              <a:t>Open source on </a:t>
            </a:r>
            <a:r>
              <a:rPr lang="en-US" sz="800" dirty="0" err="1"/>
              <a:t>github</a:t>
            </a:r>
            <a:endParaRPr lang="en-US" sz="800" dirty="0"/>
          </a:p>
          <a:p>
            <a:pPr marL="171450" indent="-171450">
              <a:buFontTx/>
              <a:buChar char="-"/>
            </a:pPr>
            <a:r>
              <a:rPr lang="en-US" sz="800" dirty="0"/>
              <a:t>Cross platform</a:t>
            </a:r>
          </a:p>
          <a:p>
            <a:pPr marL="171450" indent="-171450">
              <a:buFontTx/>
              <a:buChar char="-"/>
            </a:pPr>
            <a:r>
              <a:rPr lang="en-US" sz="800" dirty="0"/>
              <a:t>Debugging, source control, syntax highlighting, snippets, code refactoring</a:t>
            </a:r>
          </a:p>
          <a:p>
            <a:pPr marL="171450" indent="-171450">
              <a:buFontTx/>
              <a:buChar char="-"/>
            </a:pPr>
            <a:r>
              <a:rPr lang="en-US" sz="800" dirty="0"/>
              <a:t>The </a:t>
            </a:r>
            <a:r>
              <a:rPr lang="en-US" sz="800" dirty="0" err="1"/>
              <a:t>defacto</a:t>
            </a:r>
            <a:r>
              <a:rPr lang="en-US" sz="800" dirty="0"/>
              <a:t> code editor for PowerShell</a:t>
            </a:r>
          </a:p>
          <a:p>
            <a:pPr marL="171450" indent="-171450">
              <a:buFontTx/>
              <a:buChar char="-"/>
            </a:pPr>
            <a:r>
              <a:rPr lang="en-US" sz="800" dirty="0"/>
              <a:t>Very, VERY extensible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4/2/2020 8:12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1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 whole world of extensions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Many by Microsoft, other popular projects and products making extensions for VS Code</a:t>
            </a:r>
          </a:p>
          <a:p>
            <a:pPr marL="171450" indent="-171450">
              <a:buFontTx/>
              <a:buChar char="-"/>
            </a:pPr>
            <a:r>
              <a:rPr lang="en-US" sz="800" dirty="0"/>
              <a:t>Anybody can make an </a:t>
            </a:r>
            <a:r>
              <a:rPr lang="en-US" sz="800" baseline="0" dirty="0"/>
              <a:t>extension</a:t>
            </a:r>
            <a:r>
              <a:rPr lang="en-US" sz="800" dirty="0"/>
              <a:t> and make it available for anybody to use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4/2/2020 8:12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517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 made this just to learn about the developing VS Code extensions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4/2/2020 8:12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27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Here’s what it does – inserts random words with the casing option you choose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Variety of dictionaries, settings for how many words to use, preferred default case, keyboard shortcut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actually some work put into this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4/2/2020 8:12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516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Contribution Points are a set of JSON declarations that you make in the contributes field of the </a:t>
            </a:r>
            <a:r>
              <a:rPr lang="en-US" dirty="0" err="1"/>
              <a:t>package.json</a:t>
            </a:r>
            <a:r>
              <a:rPr lang="en-US" dirty="0"/>
              <a:t> Extension Manifest. Your extension registers Contribution Points to extend various functionalities within Visual Studio Code.</a:t>
            </a:r>
          </a:p>
          <a:p>
            <a:pPr marL="384432" lvl="1" indent="-171450">
              <a:buFontTx/>
              <a:buChar char="-"/>
            </a:pPr>
            <a:r>
              <a:rPr lang="en-US" dirty="0"/>
              <a:t>Basically, what does your extension actually contribute to VS Code?</a:t>
            </a:r>
          </a:p>
          <a:p>
            <a:pPr marL="384432" lvl="1" indent="-171450">
              <a:buFontTx/>
              <a:buChar char="-"/>
            </a:pPr>
            <a:r>
              <a:rPr lang="en-US" dirty="0"/>
              <a:t>Needs to be declared.</a:t>
            </a:r>
          </a:p>
          <a:p>
            <a:pPr marL="171450" indent="-171450">
              <a:buFontTx/>
              <a:buChar char="-"/>
            </a:pPr>
            <a:r>
              <a:rPr lang="en-US" dirty="0"/>
              <a:t>VS Code API is a set of JavaScript APIs that you can invoke in your Visual Studio Code extension. This page lists all VS Code APIs available to extension authors.</a:t>
            </a:r>
          </a:p>
          <a:p>
            <a:pPr marL="384432" lvl="1" indent="-171450">
              <a:buFontTx/>
              <a:buChar char="-"/>
            </a:pPr>
            <a:r>
              <a:rPr lang="en-US" dirty="0"/>
              <a:t>How to interact with VS Code.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4/2/2020 8:12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236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CatFacts</a:t>
            </a:r>
            <a:r>
              <a:rPr lang="en-US" dirty="0"/>
              <a:t> extension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Will retrieve and insert a random cat fact to use as filler text</a:t>
            </a:r>
          </a:p>
          <a:p>
            <a:pPr marL="171450" indent="-171450">
              <a:buFontTx/>
              <a:buChar char="-"/>
            </a:pPr>
            <a:r>
              <a:rPr lang="en-US" dirty="0"/>
              <a:t>Reach out to a cat facts API, insert the text where the cursor is in the editor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going to be an introduction to working with the docs, as well as creating an extension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4/2/2020 8:12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395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326DE0-BACA-4EA0-B73F-CC7DC1D7F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485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D2D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113102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 or subtitle 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CAE32C9-8349-4DBF-AB2D-ED74AA8FF7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3805325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EFD67388-992A-422D-B9BD-D534A380CA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4204" y="1326775"/>
            <a:ext cx="4667811" cy="46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0AF0741-D5E8-4042-8EFD-2A7B4AE142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2176" y="5163671"/>
            <a:ext cx="1694329" cy="16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F54D417-2AE8-4734-8A4D-AD0910592C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2176" y="5163671"/>
            <a:ext cx="1694329" cy="16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F818807-811A-4E0E-B5C5-C81612E9F3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2176" y="5163671"/>
            <a:ext cx="1694329" cy="16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DC53B0-2DDE-4181-A709-C2651853C0C6}"/>
              </a:ext>
            </a:extLst>
          </p:cNvPr>
          <p:cNvSpPr/>
          <p:nvPr userDrawn="1"/>
        </p:nvSpPr>
        <p:spPr bwMode="auto">
          <a:xfrm>
            <a:off x="5326062" y="0"/>
            <a:ext cx="6865937" cy="6865937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D146491-123D-4A8D-B6B0-73D1C7283F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7376" y="1326775"/>
            <a:ext cx="4667811" cy="46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BC4A69-176F-4E97-92AA-F310983DC18D}"/>
              </a:ext>
            </a:extLst>
          </p:cNvPr>
          <p:cNvSpPr/>
          <p:nvPr userDrawn="1"/>
        </p:nvSpPr>
        <p:spPr bwMode="auto">
          <a:xfrm>
            <a:off x="5326062" y="0"/>
            <a:ext cx="6865937" cy="6865937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7D342C00-98A5-40E6-B043-AD1E3B75C1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7376" y="1326775"/>
            <a:ext cx="4667811" cy="46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CDAF00-7E68-46E6-80D5-DF550A6D8606}"/>
              </a:ext>
            </a:extLst>
          </p:cNvPr>
          <p:cNvSpPr/>
          <p:nvPr userDrawn="1"/>
        </p:nvSpPr>
        <p:spPr bwMode="auto">
          <a:xfrm>
            <a:off x="5326062" y="0"/>
            <a:ext cx="6865937" cy="6865937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A27734F-A502-4B5B-8EC7-6E115B31C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AB171780-3548-4E57-9473-1726CC2323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7376" y="1326775"/>
            <a:ext cx="4667811" cy="46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C434C0E-1C79-42AF-9F32-26BBBFEF9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E27EAF-70C7-479F-8CDD-0A656124AB32}"/>
              </a:ext>
            </a:extLst>
          </p:cNvPr>
          <p:cNvSpPr/>
          <p:nvPr userDrawn="1"/>
        </p:nvSpPr>
        <p:spPr bwMode="auto">
          <a:xfrm>
            <a:off x="5326063" y="0"/>
            <a:ext cx="6865937" cy="6865937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734CD56-3CFA-404C-91DD-0C03073A2D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7376" y="1326775"/>
            <a:ext cx="4667811" cy="46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780845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948BB8C-975E-453C-B0BC-29C4601C53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2176" y="5163671"/>
            <a:ext cx="1694329" cy="16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D5E7029E-7ABE-4A7D-8BEF-8A6101557D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2176" y="5163671"/>
            <a:ext cx="1694329" cy="16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9312F934-1C09-424A-AD7F-9575043CE0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2176" y="5163671"/>
            <a:ext cx="1694329" cy="16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501065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1426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725790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4/2/2020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830383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4/2/2020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342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4/2/2020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3022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4/2/2020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028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4/2/2020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83971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4/2/2020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7352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991651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59785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574324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5" y="1346947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5" y="4299697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5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3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189" indent="0" algn="ctr">
              <a:buNone/>
              <a:defRPr sz="2200"/>
            </a:lvl2pPr>
            <a:lvl3pPr marL="914377" indent="0" algn="ctr">
              <a:buNone/>
              <a:defRPr sz="22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751C-B552-4F09-A528-559FF2CA27A0}" type="datetime1">
              <a:rPr lang="en-US" smtClean="0"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4" y="4289335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543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C50DF-73ED-4EF7-AE74-A729378288B6}" type="datetime1">
              <a:rPr lang="en-US" smtClean="0"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9996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5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8" y="6272784"/>
            <a:ext cx="2644309" cy="365125"/>
          </a:xfrm>
        </p:spPr>
        <p:txBody>
          <a:bodyPr/>
          <a:lstStyle/>
          <a:p>
            <a:fld id="{B80F1AE2-51DB-48D0-8BEB-ADEC73C8D636}" type="datetime1">
              <a:rPr lang="en-US" smtClean="0"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9"/>
            <a:ext cx="1080904" cy="1080903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1" y="2506134"/>
            <a:ext cx="1188299" cy="720332"/>
          </a:xfrm>
        </p:spPr>
        <p:txBody>
          <a:bodyPr/>
          <a:lstStyle>
            <a:lvl1pPr>
              <a:defRPr sz="2800"/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940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65FC-6F01-48A0-8DF7-2A755FD8C2C4}" type="datetime1">
              <a:rPr lang="en-US" smtClean="0"/>
              <a:t>4/2/2020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5843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2A80-2AE5-4D0E-A3F8-EB3E66C0CB9E}" type="datetime1">
              <a:rPr lang="en-US" smtClean="0"/>
              <a:t>4/2/2020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15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65C9-9C55-4F0A-9C31-1F1011FD2637}" type="datetime1">
              <a:rPr lang="en-US" smtClean="0"/>
              <a:t>4/2/2020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45273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1A64-1C26-4274-9FDE-54B1D433B5A7}" type="datetime1">
              <a:rPr lang="en-US" smtClean="0"/>
              <a:t>4/2/2020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79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1" y="2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EABA5-2D14-4769-A7EF-AAB62796D912}" type="datetime1">
              <a:rPr lang="en-US" smtClean="0"/>
              <a:t>4/2/2020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77081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1" y="2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BC80-F5CF-4CD8-A03F-C198924D5411}" type="datetime1">
              <a:rPr lang="en-US" smtClean="0"/>
              <a:t>4/2/2020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7209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C3BA3-3038-48C6-A41B-7457A7E52BF6}" type="datetime1">
              <a:rPr lang="en-US" smtClean="0"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340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1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C4F9-6E5B-42B8-9ED3-E3DAE50E078A}" type="datetime1">
              <a:rPr lang="en-US" smtClean="0"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040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902541"/>
            <a:ext cx="4161981" cy="1231107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2" y="3535544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89" indent="0">
              <a:buNone/>
              <a:defRPr/>
            </a:lvl2pPr>
            <a:lvl3pPr marL="457178" indent="0">
              <a:buNone/>
              <a:defRPr/>
            </a:lvl3pPr>
            <a:lvl4pPr marL="661954" indent="0">
              <a:buNone/>
              <a:defRPr/>
            </a:lvl4pPr>
            <a:lvl5pPr marL="85562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5672812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80" r:id="rId2"/>
    <p:sldLayoutId id="2147484609" r:id="rId3"/>
    <p:sldLayoutId id="2147484741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700" r:id="rId12"/>
    <p:sldLayoutId id="2147484701" r:id="rId13"/>
    <p:sldLayoutId id="2147484702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5" r:id="rId1"/>
    <p:sldLayoutId id="2147484643" r:id="rId2"/>
    <p:sldLayoutId id="2147484644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738" r:id="rId12"/>
    <p:sldLayoutId id="2147484739" r:id="rId13"/>
    <p:sldLayoutId id="2147484740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37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6" r:id="rId1"/>
    <p:sldLayoutId id="2147484757" r:id="rId2"/>
    <p:sldLayoutId id="2147484758" r:id="rId3"/>
    <p:sldLayoutId id="2147484759" r:id="rId4"/>
    <p:sldLayoutId id="2147484760" r:id="rId5"/>
    <p:sldLayoutId id="2147484761" r:id="rId6"/>
    <p:sldLayoutId id="2147484762" r:id="rId7"/>
    <p:sldLayoutId id="2147484763" r:id="rId8"/>
    <p:sldLayoutId id="2147484764" r:id="rId9"/>
    <p:sldLayoutId id="2147484765" r:id="rId10"/>
    <p:sldLayoutId id="2147484766" r:id="rId11"/>
    <p:sldLayoutId id="2147484767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58C1651-A3ED-465C-8633-0EAE98E0964C}" type="datetime1">
              <a:rPr lang="en-US" smtClean="0"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@MrThomasRayner      #DeliveryConf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93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2" r:id="rId1"/>
    <p:sldLayoutId id="2147484773" r:id="rId2"/>
    <p:sldLayoutId id="2147484774" r:id="rId3"/>
    <p:sldLayoutId id="2147484775" r:id="rId4"/>
    <p:sldLayoutId id="2147484776" r:id="rId5"/>
    <p:sldLayoutId id="2147484777" r:id="rId6"/>
    <p:sldLayoutId id="2147484778" r:id="rId7"/>
    <p:sldLayoutId id="2147484779" r:id="rId8"/>
    <p:sldLayoutId id="2147484780" r:id="rId9"/>
    <p:sldLayoutId id="2147484781" r:id="rId10"/>
    <p:sldLayoutId id="2147484782" r:id="rId11"/>
    <p:sldLayoutId id="2147484783" r:id="rId12"/>
  </p:sldLayoutIdLst>
  <p:hf sldNum="0"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875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02" indent="-182875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15" indent="-182875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28" indent="-182875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99960" indent="-228594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53" indent="-228594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99945" indent="-228594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38" indent="-228594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ode.visualstudio.com/api/get-started/your-first-extension" TargetMode="Externa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8.png"/><Relationship Id="rId11" Type="http://schemas.openxmlformats.org/officeDocument/2006/relationships/image" Target="../media/image22.svg"/><Relationship Id="rId5" Type="http://schemas.microsoft.com/office/2007/relationships/hdphoto" Target="../media/hdphoto2.wdp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api/references/contribution-point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code.visualstudio.com/api/references/vscode-ap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5A7097-F128-44C8-9EE0-1A9AAF0AF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Writing Your First Visual Studio Code Extension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BB5804-D865-42D2-9F78-48288CE2B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19"/>
            <a:ext cx="7891272" cy="19988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Thomas Rayner</a:t>
            </a:r>
          </a:p>
          <a:p>
            <a:r>
              <a:rPr lang="en-US" dirty="0"/>
              <a:t>Sr. Security Service Engineer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  <a:p>
            <a:r>
              <a:rPr lang="en-US" strike="dblStrike" dirty="0"/>
              <a:t>PowerShell &amp; DevOps Global Summit 2020</a:t>
            </a:r>
            <a:r>
              <a:rPr lang="en-US" dirty="0"/>
              <a:t> DuPSUG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222D0-35B6-44A5-B789-891E330F3D7D}"/>
              </a:ext>
            </a:extLst>
          </p:cNvPr>
          <p:cNvSpPr txBox="1"/>
          <p:nvPr/>
        </p:nvSpPr>
        <p:spPr>
          <a:xfrm>
            <a:off x="10363200" y="4596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AB2400"/>
                </a:solidFill>
              </a:rPr>
              <a:t>@</a:t>
            </a:r>
            <a:r>
              <a:rPr lang="en-US" sz="1400" dirty="0" err="1">
                <a:solidFill>
                  <a:srgbClr val="AB2400"/>
                </a:solidFill>
              </a:rPr>
              <a:t>MrThomasRayner</a:t>
            </a:r>
            <a:endParaRPr lang="en-US" sz="1400" dirty="0">
              <a:solidFill>
                <a:srgbClr val="AB2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7749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463E2FE9-FAF3-450E-861A-54D0A8CFB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4AD1CA-700D-4CE4-8FAE-C52C9D19C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88335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By the way…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CA8E7-8A7B-4ABC-8E6F-FA7AF4A32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643467"/>
            <a:ext cx="10058400" cy="3463351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dirty="0"/>
              <a:t>There’s a “Writing Your First Extension” guide</a:t>
            </a:r>
          </a:p>
          <a:p>
            <a:pPr marL="274320" lvl="1" indent="0">
              <a:buNone/>
            </a:pPr>
            <a:r>
              <a:rPr lang="en-US" dirty="0">
                <a:hlinkClick r:id="rId2"/>
              </a:rPr>
              <a:t>https://code.visualstudio.com/api/get-started/your-first-extension</a:t>
            </a:r>
            <a:endParaRPr lang="en-US" dirty="0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B4CD5EDE-D3EC-49C1-9A9B-88C47606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1">
            <a:extLst>
              <a:ext uri="{FF2B5EF4-FFF2-40B4-BE49-F238E27FC236}">
                <a16:creationId xmlns:a16="http://schemas.microsoft.com/office/drawing/2014/main" id="{C33E4ED5-D66B-4F39-9509-117636F0B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1" name="Oval 13">
            <a:extLst>
              <a:ext uri="{FF2B5EF4-FFF2-40B4-BE49-F238E27FC236}">
                <a16:creationId xmlns:a16="http://schemas.microsoft.com/office/drawing/2014/main" id="{8573AAF9-111A-4C2F-A36D-746158924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9627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BC9DA-FA80-49B7-B1C6-245A4EFE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Yourself Up For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22242-D806-4063-86F1-0E8614851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Chocolatey</a:t>
            </a:r>
          </a:p>
          <a:p>
            <a:pPr marL="27432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Set-</a:t>
            </a:r>
            <a:r>
              <a:rPr lang="en-US" dirty="0" err="1">
                <a:latin typeface="Consolas" panose="020B0609020204030204" pitchFamily="49" charset="0"/>
              </a:rPr>
              <a:t>ExecutionPolicy</a:t>
            </a:r>
            <a:r>
              <a:rPr lang="en-US" dirty="0">
                <a:latin typeface="Consolas" panose="020B0609020204030204" pitchFamily="49" charset="0"/>
              </a:rPr>
              <a:t> Unrestricted -Force</a:t>
            </a:r>
          </a:p>
          <a:p>
            <a:pPr marL="274320" lvl="1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Invoke-Expression ((New-Object </a:t>
            </a:r>
            <a:r>
              <a:rPr lang="en-US" sz="1200" dirty="0" err="1">
                <a:latin typeface="Consolas" panose="020B0609020204030204" pitchFamily="49" charset="0"/>
              </a:rPr>
              <a:t>System.Net.WebClient</a:t>
            </a:r>
            <a:r>
              <a:rPr lang="en-US" sz="1200" dirty="0">
                <a:latin typeface="Consolas" panose="020B0609020204030204" pitchFamily="49" charset="0"/>
              </a:rPr>
              <a:t>).</a:t>
            </a:r>
            <a:r>
              <a:rPr lang="en-US" sz="1200" dirty="0" err="1">
                <a:latin typeface="Consolas" panose="020B0609020204030204" pitchFamily="49" charset="0"/>
              </a:rPr>
              <a:t>DownloadString</a:t>
            </a:r>
            <a:r>
              <a:rPr lang="en-US" sz="1200" dirty="0">
                <a:latin typeface="Consolas" panose="020B0609020204030204" pitchFamily="49" charset="0"/>
              </a:rPr>
              <a:t>('https://chocolatey.org/install.ps1’))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Install VS Code and Node.js</a:t>
            </a:r>
          </a:p>
          <a:p>
            <a:pPr marL="27432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choco</a:t>
            </a:r>
            <a:r>
              <a:rPr lang="en-US" dirty="0">
                <a:latin typeface="Consolas" panose="020B0609020204030204" pitchFamily="49" charset="0"/>
              </a:rPr>
              <a:t> install </a:t>
            </a:r>
            <a:r>
              <a:rPr lang="en-US" dirty="0" err="1">
                <a:latin typeface="Consolas" panose="020B0609020204030204" pitchFamily="49" charset="0"/>
              </a:rPr>
              <a:t>vscode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nodejs</a:t>
            </a:r>
            <a:r>
              <a:rPr lang="en-US" dirty="0">
                <a:latin typeface="Consolas" panose="020B0609020204030204" pitchFamily="49" charset="0"/>
              </a:rPr>
              <a:t> –y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Install Yeoman, the VS Code Yeoman generator, Typescript</a:t>
            </a:r>
          </a:p>
          <a:p>
            <a:pPr marL="27432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 install -g </a:t>
            </a:r>
            <a:r>
              <a:rPr lang="en-US" dirty="0" err="1">
                <a:latin typeface="Consolas" panose="020B0609020204030204" pitchFamily="49" charset="0"/>
              </a:rPr>
              <a:t>yo</a:t>
            </a:r>
            <a:r>
              <a:rPr lang="en-US" dirty="0">
                <a:latin typeface="Consolas" panose="020B0609020204030204" pitchFamily="49" charset="0"/>
              </a:rPr>
              <a:t> generator-code </a:t>
            </a:r>
            <a:r>
              <a:rPr lang="en-US" dirty="0" err="1">
                <a:latin typeface="Consolas" panose="020B0609020204030204" pitchFamily="49" charset="0"/>
              </a:rPr>
              <a:t>vsce</a:t>
            </a:r>
            <a:r>
              <a:rPr lang="en-US" dirty="0">
                <a:latin typeface="Consolas" panose="020B0609020204030204" pitchFamily="49" charset="0"/>
              </a:rPr>
              <a:t> typescript</a:t>
            </a:r>
          </a:p>
        </p:txBody>
      </p:sp>
    </p:spTree>
    <p:extLst>
      <p:ext uri="{BB962C8B-B14F-4D97-AF65-F5344CB8AC3E}">
        <p14:creationId xmlns:p14="http://schemas.microsoft.com/office/powerpoint/2010/main" val="26955104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FD587-6ECA-4915-8D7E-6065BBF3E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Your First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68B0D-9A20-42A1-96D9-8388905F1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 Yeoman to setup your scaffolding</a:t>
            </a:r>
          </a:p>
          <a:p>
            <a:pPr marL="274320" lvl="1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yo</a:t>
            </a:r>
            <a:r>
              <a:rPr lang="en-US" sz="2400" dirty="0">
                <a:latin typeface="Consolas" panose="020B0609020204030204" pitchFamily="49" charset="0"/>
              </a:rPr>
              <a:t> code # follow wizard</a:t>
            </a:r>
          </a:p>
          <a:p>
            <a:pPr marL="274320" lvl="1" indent="0">
              <a:buNone/>
            </a:pPr>
            <a:endParaRPr lang="en-US" sz="2400" dirty="0"/>
          </a:p>
          <a:p>
            <a:r>
              <a:rPr lang="en-US" sz="2800" dirty="0"/>
              <a:t>Write some code or something</a:t>
            </a:r>
          </a:p>
          <a:p>
            <a:pPr marL="274320" lvl="1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code .\name-of-</a:t>
            </a:r>
            <a:r>
              <a:rPr lang="en-US" sz="2400" dirty="0" err="1">
                <a:latin typeface="Consolas" panose="020B0609020204030204" pitchFamily="49" charset="0"/>
              </a:rPr>
              <a:t>ext</a:t>
            </a:r>
            <a:endParaRPr lang="en-US" sz="2400" dirty="0">
              <a:latin typeface="Consolas" panose="020B0609020204030204" pitchFamily="49" charset="0"/>
            </a:endParaRPr>
          </a:p>
          <a:p>
            <a:pPr lvl="1"/>
            <a:endParaRPr lang="en-US" sz="2400" dirty="0"/>
          </a:p>
          <a:p>
            <a:r>
              <a:rPr lang="en-US" sz="2600" dirty="0"/>
              <a:t>Read a lot of docs</a:t>
            </a:r>
          </a:p>
          <a:p>
            <a:pPr lvl="1"/>
            <a:r>
              <a:rPr lang="en-US" sz="2400" dirty="0"/>
              <a:t>Contribution Points reference</a:t>
            </a:r>
          </a:p>
          <a:p>
            <a:pPr lvl="1"/>
            <a:r>
              <a:rPr lang="en-US" sz="2400" dirty="0"/>
              <a:t>API reference</a:t>
            </a:r>
          </a:p>
        </p:txBody>
      </p:sp>
    </p:spTree>
    <p:extLst>
      <p:ext uri="{BB962C8B-B14F-4D97-AF65-F5344CB8AC3E}">
        <p14:creationId xmlns:p14="http://schemas.microsoft.com/office/powerpoint/2010/main" val="1984777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49598-EE72-4C46-8B64-2756DCCF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when you’re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467D8-CD8D-4341-9AC5-906CFABCB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Build your extension</a:t>
            </a:r>
          </a:p>
          <a:p>
            <a:pPr marL="274320" lvl="1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npm</a:t>
            </a:r>
            <a:r>
              <a:rPr lang="en-US" sz="2400" dirty="0">
                <a:latin typeface="Consolas" panose="020B0609020204030204" pitchFamily="49" charset="0"/>
              </a:rPr>
              <a:t> run compile</a:t>
            </a:r>
          </a:p>
          <a:p>
            <a:pPr marL="274320" lvl="1" indent="0">
              <a:buNone/>
            </a:pPr>
            <a:endParaRPr lang="en-US" sz="2400" dirty="0"/>
          </a:p>
          <a:p>
            <a:r>
              <a:rPr lang="en-US" sz="2800" dirty="0"/>
              <a:t>Package your extension</a:t>
            </a:r>
          </a:p>
          <a:p>
            <a:pPr marL="274320" lvl="1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vsce</a:t>
            </a:r>
            <a:r>
              <a:rPr lang="en-US" sz="2400" dirty="0">
                <a:latin typeface="Consolas" panose="020B0609020204030204" pitchFamily="49" charset="0"/>
              </a:rPr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39404594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9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15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3" name="Oval 16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4" name="Oval 17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35" name="Rectangle 1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A6134-2BBF-4D47-8B94-F349C461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360493"/>
            <a:ext cx="4972511" cy="31067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Let’s Make an Extension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207E2-0C09-4752-92B9-E8589CB7B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100" y="4687316"/>
            <a:ext cx="4972512" cy="15170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Thank you for subscribing to cat facts!</a:t>
            </a:r>
          </a:p>
        </p:txBody>
      </p:sp>
      <p:sp>
        <p:nvSpPr>
          <p:cNvPr id="36" name="Freeform: Shape 21">
            <a:extLst>
              <a:ext uri="{FF2B5EF4-FFF2-40B4-BE49-F238E27FC236}">
                <a16:creationId xmlns:a16="http://schemas.microsoft.com/office/drawing/2014/main" id="{14A1598B-1957-47CF-AAF4-F7A36DA0E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7" name="Graphic 6" descr="Kitten">
            <a:extLst>
              <a:ext uri="{FF2B5EF4-FFF2-40B4-BE49-F238E27FC236}">
                <a16:creationId xmlns:a16="http://schemas.microsoft.com/office/drawing/2014/main" id="{55E86899-AD60-461E-9BB0-B43E37BE97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47150" y="1526651"/>
            <a:ext cx="3804698" cy="3804698"/>
          </a:xfrm>
          <a:prstGeom prst="rect">
            <a:avLst/>
          </a:prstGeom>
        </p:spPr>
      </p:pic>
      <p:pic>
        <p:nvPicPr>
          <p:cNvPr id="5" name="Graphic 4" descr="Alterations &amp; Tailoring">
            <a:extLst>
              <a:ext uri="{FF2B5EF4-FFF2-40B4-BE49-F238E27FC236}">
                <a16:creationId xmlns:a16="http://schemas.microsoft.com/office/drawing/2014/main" id="{BF7A8FFD-3D42-40E7-9742-AEA5A2563B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811132" y="36197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90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c 0.004 -0.008 0.018 -0.016 0.023 -0.016 c 0.031 0 0.063 0.125 0.063 0.25 c 0 -0.063 0.016 -0.125 0.031 -0.125 c 0.016 0 0.031 0.063 0.031 0.125 c 0 -0.031 0.008 -0.063 0.016 -0.063 c 0.008 0 0.016 0.031 0.016 0.063 c 0 -0.016 0.004 -0.031 0.008 -0.031 c 0.004 0 0.008 0.016 0.008 0.031 c 0 -0.008 0.002 -0.016 0.004 -0.016 c 0.001 0 0.004 0.008 0.004 0.016 c 0 -0.004 0.001 -0.008 0.002 -0.008 c 0 0.001 0.002 0.004 0.002 0.008 c 0 -0.002 0 -0.004 0.001 -0.004 c 0 0.001 0.001 0.002 0.001 0.004 c 0 -0.001 0 -0.002 0 -0.003 c 0.001 0 0.001 0.001 0.001 0.002 c 0.001 0 0.001 -0.001 0.001 -0.002 c 0.001 0 0.001 0.001 0.001 0.002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28313-D171-4038-AC82-6B529705BD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4315" y="990601"/>
            <a:ext cx="8603371" cy="4226225"/>
          </a:xfrm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Thank you!</a:t>
            </a:r>
          </a:p>
          <a:p>
            <a:pPr algn="ctr"/>
            <a:endParaRPr lang="en-US" sz="2667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US" sz="2667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Thomas Rayner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Certified Information Systems Security Professional (CISSP)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Sr Security Service Engineer @ Microsoft</a:t>
            </a:r>
          </a:p>
          <a:p>
            <a:pPr algn="ctr">
              <a:lnSpc>
                <a:spcPct val="100000"/>
              </a:lnSpc>
            </a:pP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72326738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28313-D171-4038-AC82-6B529705BD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4315" y="1234774"/>
            <a:ext cx="8603371" cy="4226225"/>
          </a:xfrm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Thomas Rayner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Certified Information Systems Security Professional (CISSP)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Sr Security Service Engineer @ Microsoft</a:t>
            </a:r>
          </a:p>
          <a:p>
            <a:pPr algn="ctr">
              <a:lnSpc>
                <a:spcPct val="100000"/>
              </a:lnSpc>
            </a:pP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@MrThomasRayner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D345266-9DFE-4A6E-9838-7C6E261108CB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3916347"/>
          <a:ext cx="8128000" cy="164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2441212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7536682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thomasrayner.ca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PowerShell Discord/Slack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aka.ms/psdiscord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aka.ms/psslack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266542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github.com/</a:t>
                      </a:r>
                      <a:r>
                        <a:rPr lang="en-US" sz="2400" b="0" dirty="0" err="1">
                          <a:solidFill>
                            <a:schemeClr val="bg1"/>
                          </a:solidFill>
                        </a:rPr>
                        <a:t>thomasrayner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pluralsight.com/authors/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thomas-rayner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662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77417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B384DB2-5DBE-4000-BBD8-68F4A6F35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497EEB-0DDE-4044-AAB7-899504057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72078"/>
            <a:ext cx="12192000" cy="309575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91D5588-0A43-44F8-8BF9-4BD0CB073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6F04B2-EA02-4F51-91CB-9399DBE72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24F9A86-344F-4139-A831-9D8F3E0EE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66A513E-E086-41AF-9575-A6046FCF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3803009"/>
            <a:ext cx="10953136" cy="14165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3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If you write code then you’re a dev</a:t>
            </a:r>
          </a:p>
        </p:txBody>
      </p:sp>
      <p:pic>
        <p:nvPicPr>
          <p:cNvPr id="6" name="Graphic 5" descr="Open Quotation Mark">
            <a:extLst>
              <a:ext uri="{FF2B5EF4-FFF2-40B4-BE49-F238E27FC236}">
                <a16:creationId xmlns:a16="http://schemas.microsoft.com/office/drawing/2014/main" id="{E0E917A8-7DA9-461D-9262-A82FAD8232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98470" y="643468"/>
            <a:ext cx="2795060" cy="27950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5C571A-A4BB-41AA-85C9-9EB582B8B829}"/>
              </a:ext>
            </a:extLst>
          </p:cNvPr>
          <p:cNvSpPr txBox="1"/>
          <p:nvPr/>
        </p:nvSpPr>
        <p:spPr>
          <a:xfrm>
            <a:off x="10363200" y="4596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AB2400"/>
                </a:solidFill>
              </a:rPr>
              <a:t>@</a:t>
            </a:r>
            <a:r>
              <a:rPr lang="en-US" sz="1400" dirty="0" err="1">
                <a:solidFill>
                  <a:srgbClr val="AB2400"/>
                </a:solidFill>
              </a:rPr>
              <a:t>MrThomasRayner</a:t>
            </a:r>
            <a:endParaRPr lang="en-US" sz="1400" dirty="0">
              <a:solidFill>
                <a:srgbClr val="AB2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4529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F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50673E-F22F-455C-AE0C-46ADE36D2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8" y="545952"/>
            <a:ext cx="10947963" cy="57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358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2E4ABF-DAD0-42A2-8F5D-CA2548951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935" y="0"/>
            <a:ext cx="9684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6625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E6C75A5-F4B8-415F-B4EA-A9AD45087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9CC178-C06A-480F-AAFC-127638C29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7235C6D-8D65-4BC6-AE0E-523AB3C8D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8C1B740-ED9F-4E01-9A57-F7A1BBF30A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6205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ndom Name Generator in action">
            <a:extLst>
              <a:ext uri="{FF2B5EF4-FFF2-40B4-BE49-F238E27FC236}">
                <a16:creationId xmlns:a16="http://schemas.microsoft.com/office/drawing/2014/main" id="{946C58FB-5D1E-4FDA-BFD6-A0DB6298710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0"/>
            <a:ext cx="9526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23300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54DC6-8F22-41FB-BAAC-F87AFC83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Cute, but is there something productive I can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BDF1E-D853-441A-8928-381F6E085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Theming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Change the look of VS Code with a color or icon theme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Extending the Workbench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Add custom components &amp; views in the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Webviews</a:t>
            </a:r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Create a </a:t>
            </a:r>
            <a:r>
              <a:rPr lang="en-US" dirty="0" err="1"/>
              <a:t>Webview</a:t>
            </a:r>
            <a:r>
              <a:rPr lang="en-US" dirty="0"/>
              <a:t> to display a custom webpage built with HTML/CSS/JS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Language Extensions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Support a new programming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Debugger Extensions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Support debugging a specific runtime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DE0E9-7833-43E9-A6C0-A2716429D1FC}"/>
              </a:ext>
            </a:extLst>
          </p:cNvPr>
          <p:cNvSpPr txBox="1"/>
          <p:nvPr/>
        </p:nvSpPr>
        <p:spPr>
          <a:xfrm>
            <a:off x="10363200" y="4596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AB2400"/>
                </a:solidFill>
              </a:rPr>
              <a:t>@</a:t>
            </a:r>
            <a:r>
              <a:rPr lang="en-US" sz="1400" dirty="0" err="1">
                <a:solidFill>
                  <a:srgbClr val="AB2400"/>
                </a:solidFill>
              </a:rPr>
              <a:t>MrThomasRayner</a:t>
            </a:r>
            <a:endParaRPr lang="en-US" sz="1400" dirty="0">
              <a:solidFill>
                <a:srgbClr val="AB2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6934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5420DE-46AD-4CF3-A89C-69DBB271B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new best friends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3453F9-39EB-4E4C-BA7F-8625901E65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Contribution Points Reference Guide</a:t>
            </a:r>
          </a:p>
          <a:p>
            <a:pPr lvl="1"/>
            <a:r>
              <a:rPr lang="en-US" dirty="0">
                <a:hlinkClick r:id="rId3"/>
              </a:rPr>
              <a:t>https://code.visualstudio.com/api/references/contribution-points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A4741-4330-4346-81A3-205560A045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API Reference</a:t>
            </a:r>
          </a:p>
          <a:p>
            <a:pPr lvl="1"/>
            <a:r>
              <a:rPr lang="en-US" dirty="0">
                <a:hlinkClick r:id="rId4"/>
              </a:rPr>
              <a:t>https://code.visualstudio.com/api/references/vscode-api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4188A0-2844-4E07-8E57-3AE666E40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829" y="3126810"/>
            <a:ext cx="3934917" cy="3618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7D5558-43CB-4274-A62C-52E9C9348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830" y="3070651"/>
            <a:ext cx="3909667" cy="373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682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</p:bld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WHITE TEMPLATE">
  <a:themeElements>
    <a:clrScheme name="CDG Security FY19">
      <a:dk1>
        <a:sysClr val="windowText" lastClr="000000"/>
      </a:dk1>
      <a:lt1>
        <a:sysClr val="window" lastClr="FFFFFF"/>
      </a:lt1>
      <a:dk2>
        <a:srgbClr val="505050"/>
      </a:dk2>
      <a:lt2>
        <a:srgbClr val="DDDDDD"/>
      </a:lt2>
      <a:accent1>
        <a:srgbClr val="C446B4"/>
      </a:accent1>
      <a:accent2>
        <a:srgbClr val="00B294"/>
      </a:accent2>
      <a:accent3>
        <a:srgbClr val="5C2D91"/>
      </a:accent3>
      <a:accent4>
        <a:srgbClr val="00BCF2"/>
      </a:accent4>
      <a:accent5>
        <a:srgbClr val="737373"/>
      </a:accent5>
      <a:accent6>
        <a:srgbClr val="939393"/>
      </a:accent6>
      <a:hlink>
        <a:srgbClr val="09538F"/>
      </a:hlink>
      <a:folHlink>
        <a:srgbClr val="4599DD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DG Security Template.potx" id="{314EC5C8-20DA-4FDE-A3D3-3AE40D3BC695}" vid="{B7857E4D-35C7-47D3-A7BD-069DFBE3906F}"/>
    </a:ext>
  </a:extLst>
</a:theme>
</file>

<file path=ppt/theme/theme2.xml><?xml version="1.0" encoding="utf-8"?>
<a:theme xmlns:a="http://schemas.openxmlformats.org/drawingml/2006/main" name="SOFT BLACK TEMPLATE">
  <a:themeElements>
    <a:clrScheme name="CDG Custom FY19">
      <a:dk1>
        <a:sysClr val="windowText" lastClr="000000"/>
      </a:dk1>
      <a:lt1>
        <a:sysClr val="window" lastClr="FFFFFF"/>
      </a:lt1>
      <a:dk2>
        <a:srgbClr val="505050"/>
      </a:dk2>
      <a:lt2>
        <a:srgbClr val="DDDDDD"/>
      </a:lt2>
      <a:accent1>
        <a:srgbClr val="5C2D91"/>
      </a:accent1>
      <a:accent2>
        <a:srgbClr val="C446B4"/>
      </a:accent2>
      <a:accent3>
        <a:srgbClr val="00B294"/>
      </a:accent3>
      <a:accent4>
        <a:srgbClr val="00BCF2"/>
      </a:accent4>
      <a:accent5>
        <a:srgbClr val="737373"/>
      </a:accent5>
      <a:accent6>
        <a:srgbClr val="939393"/>
      </a:accent6>
      <a:hlink>
        <a:srgbClr val="09538F"/>
      </a:hlink>
      <a:folHlink>
        <a:srgbClr val="4599DD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DG Security Template.potx" id="{314EC5C8-20DA-4FDE-A3D3-3AE40D3BC695}" vid="{44C51071-E344-4E08-8E71-4127D4374E5D}"/>
    </a:ext>
  </a:extLst>
</a:theme>
</file>

<file path=ppt/theme/theme3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4.xml><?xml version="1.0" encoding="utf-8"?>
<a:theme xmlns:a="http://schemas.openxmlformats.org/drawingml/2006/main" name="1_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taData xmlns="a666da93-78c4-4b7e-aa17-0268193e6a1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97F1ED9A47B84F968EF402E416FF28" ma:contentTypeVersion="6" ma:contentTypeDescription="Create a new document." ma:contentTypeScope="" ma:versionID="e65b79266b59bc4ab83f37f5bac51165">
  <xsd:schema xmlns:xsd="http://www.w3.org/2001/XMLSchema" xmlns:xs="http://www.w3.org/2001/XMLSchema" xmlns:p="http://schemas.microsoft.com/office/2006/metadata/properties" xmlns:ns2="a666da93-78c4-4b7e-aa17-0268193e6a1c" targetNamespace="http://schemas.microsoft.com/office/2006/metadata/properties" ma:root="true" ma:fieldsID="c0dd0c9a4d36a86acf147953c99fc7c5" ns2:_="">
    <xsd:import namespace="a666da93-78c4-4b7e-aa17-0268193e6a1c"/>
    <xsd:element name="properties">
      <xsd:complexType>
        <xsd:sequence>
          <xsd:element name="documentManagement">
            <xsd:complexType>
              <xsd:all>
                <xsd:element ref="ns2:MetaData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66da93-78c4-4b7e-aa17-0268193e6a1c" elementFormDefault="qualified">
    <xsd:import namespace="http://schemas.microsoft.com/office/2006/documentManagement/types"/>
    <xsd:import namespace="http://schemas.microsoft.com/office/infopath/2007/PartnerControls"/>
    <xsd:element name="MetaData" ma:index="8" nillable="true" ma:displayName="MetaData" ma:internalName="MetaData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terms/"/>
    <ds:schemaRef ds:uri="a666da93-78c4-4b7e-aa17-0268193e6a1c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9B2517C-D5CC-4C22-9F3E-D27AA5680C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66da93-78c4-4b7e-aa17-0268193e6a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822</Words>
  <Application>Microsoft Office PowerPoint</Application>
  <PresentationFormat>Widescreen</PresentationFormat>
  <Paragraphs>121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31" baseType="lpstr">
      <vt:lpstr>Arial</vt:lpstr>
      <vt:lpstr>Arial Black</vt:lpstr>
      <vt:lpstr>Calibri</vt:lpstr>
      <vt:lpstr>Consolas</vt:lpstr>
      <vt:lpstr>Rockwell</vt:lpstr>
      <vt:lpstr>Rockwell Condensed</vt:lpstr>
      <vt:lpstr>Rockwell Extra Bold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Wood Type</vt:lpstr>
      <vt:lpstr>1_Wood Type</vt:lpstr>
      <vt:lpstr>Writing Your First Visual Studio Code Extension</vt:lpstr>
      <vt:lpstr>PowerPoint Presentation</vt:lpstr>
      <vt:lpstr>If you write code then you’re a dev</vt:lpstr>
      <vt:lpstr>PowerPoint Presentation</vt:lpstr>
      <vt:lpstr>PowerPoint Presentation</vt:lpstr>
      <vt:lpstr>PowerPoint Presentation</vt:lpstr>
      <vt:lpstr>PowerPoint Presentation</vt:lpstr>
      <vt:lpstr>Cute, but is there something productive I can do?</vt:lpstr>
      <vt:lpstr>Your new best friends</vt:lpstr>
      <vt:lpstr>By the way…</vt:lpstr>
      <vt:lpstr>Setting Yourself Up For Success</vt:lpstr>
      <vt:lpstr>Create Your First Extension</vt:lpstr>
      <vt:lpstr>What to do when you’re done</vt:lpstr>
      <vt:lpstr>Let’s Make an Extension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Your First Visual Studio Code Extension</dc:title>
  <dc:creator>Thomas Rayner</dc:creator>
  <cp:lastModifiedBy>Thomas Rayner</cp:lastModifiedBy>
  <cp:revision>2</cp:revision>
  <dcterms:created xsi:type="dcterms:W3CDTF">2020-04-02T00:57:21Z</dcterms:created>
  <dcterms:modified xsi:type="dcterms:W3CDTF">2020-04-03T03:13:45Z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thrayner@microsoft.com</vt:lpwstr>
  </property>
  <property fmtid="{D5CDD505-2E9C-101B-9397-08002B2CF9AE}" pid="5" name="MSIP_Label_f42aa342-8706-4288-bd11-ebb85995028c_SetDate">
    <vt:lpwstr>2020-04-02T01:11:23.4840331Z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233a5ca6-cdc7-4a37-a717-1db2aeb7bfe2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